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D701B00-EFAB-4271-B927-033F15A6A8C0}">
  <a:tblStyle styleId="{5D701B00-EFAB-4271-B927-033F15A6A8C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0ED3F36-117A-43CC-917F-068E6DE0258C}"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64BB06A-5202-426C-A446-8B1687EF74F9}"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128205c2391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128205c2391_0_9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128205c2391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g128205c2391_0_1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28205c2391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28205c2391_0_5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28205c2391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128205c2391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128205c2391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g128205c2391_0_7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9</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SPRING TERM </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KS3 Year 9</a:t>
            </a:r>
            <a:r>
              <a:rPr lang="en-GB" sz="1000">
                <a:solidFill>
                  <a:srgbClr val="2779F5"/>
                </a:solidFill>
                <a:latin typeface="Nunito Sans"/>
                <a:ea typeface="Nunito Sans"/>
                <a:cs typeface="Nunito Sans"/>
                <a:sym typeface="Nunito Sans"/>
              </a:rPr>
              <a:t> | Fluent in Five | Spring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{5D701B00-EFAB-4271-B927-033F15A6A8C0}</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KS3 Year 9 | Fluent in Five | Spring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{5D701B00-EFAB-4271-B927-033F15A6A8C0}</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4.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2.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6.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0.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1.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3.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7.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2</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graphicFrame>
        <p:nvGraphicFramePr>
          <p:cNvPr id="142" name="Google Shape;142;p24"/>
          <p:cNvGraphicFramePr/>
          <p:nvPr/>
        </p:nvGraphicFramePr>
        <p:xfrm>
          <a:off x="108044" y="862525"/>
          <a:ext cx="3000000" cy="3000000"/>
        </p:xfrm>
        <a:graphic>
          <a:graphicData uri="http://schemas.openxmlformats.org/drawingml/2006/table">
            <a:tbl>
              <a:tblPr bandRow="1" firstRow="1">
                <a:noFill/>
                <a:tableStyleId>{D64BB06A-5202-426C-A446-8B1687EF74F9}</a:tableStyleId>
              </a:tblPr>
              <a:tblGrid>
                <a:gridCol w="1546950"/>
                <a:gridCol w="1301375"/>
                <a:gridCol w="1615625"/>
                <a:gridCol w="1350275"/>
                <a:gridCol w="3067850"/>
              </a:tblGrid>
              <a:tr h="13025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List the factors of 27 in ascending order.</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5(</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 - 2(7 - </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9% of 80.</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812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for the linear relationship,</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8</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ratio, in its simplest form, of red to blue to green: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3" name="Google Shape;143;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44" name="Google Shape;144;p24"/>
          <p:cNvPicPr preferRelativeResize="0"/>
          <p:nvPr/>
        </p:nvPicPr>
        <p:blipFill>
          <a:blip r:embed="rId3">
            <a:alphaModFix/>
          </a:blip>
          <a:stretch>
            <a:fillRect/>
          </a:stretch>
        </p:blipFill>
        <p:spPr>
          <a:xfrm>
            <a:off x="796538" y="3283738"/>
            <a:ext cx="2600325" cy="1038225"/>
          </a:xfrm>
          <a:prstGeom prst="rect">
            <a:avLst/>
          </a:prstGeom>
          <a:noFill/>
          <a:ln>
            <a:noFill/>
          </a:ln>
        </p:spPr>
      </p:pic>
      <p:pic>
        <p:nvPicPr>
          <p:cNvPr id="145" name="Google Shape;145;p24"/>
          <p:cNvPicPr preferRelativeResize="0"/>
          <p:nvPr/>
        </p:nvPicPr>
        <p:blipFill>
          <a:blip r:embed="rId4">
            <a:alphaModFix/>
          </a:blip>
          <a:stretch>
            <a:fillRect/>
          </a:stretch>
        </p:blipFill>
        <p:spPr>
          <a:xfrm>
            <a:off x="5421500" y="2817613"/>
            <a:ext cx="2876550" cy="17049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graphicFrame>
        <p:nvGraphicFramePr>
          <p:cNvPr id="150" name="Google Shape;150;p25"/>
          <p:cNvGraphicFramePr/>
          <p:nvPr/>
        </p:nvGraphicFramePr>
        <p:xfrm>
          <a:off x="108044" y="862525"/>
          <a:ext cx="3000000" cy="3000000"/>
        </p:xfrm>
        <a:graphic>
          <a:graphicData uri="http://schemas.openxmlformats.org/drawingml/2006/table">
            <a:tbl>
              <a:tblPr bandRow="1" firstRow="1">
                <a:noFill/>
                <a:tableStyleId>{D64BB06A-5202-426C-A446-8B1687EF74F9}</a:tableStyleId>
              </a:tblPr>
              <a:tblGrid>
                <a:gridCol w="1546950"/>
                <a:gridCol w="1301375"/>
                <a:gridCol w="1615625"/>
                <a:gridCol w="1350275"/>
                <a:gridCol w="3067850"/>
              </a:tblGrid>
              <a:tr h="11163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List the factors of 27 in ascending order.</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1, 3, 9, 27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5(</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 - 2(7 - </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5</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- 10 - 14 + 2</a:t>
                      </a:r>
                      <a:r>
                        <a:rPr b="0" i="1" lang="en-GB" sz="1600">
                          <a:solidFill>
                            <a:srgbClr val="00BC89"/>
                          </a:solidFill>
                          <a:latin typeface="Times New Roman"/>
                          <a:ea typeface="Times New Roman"/>
                          <a:cs typeface="Times New Roman"/>
                          <a:sym typeface="Times New Roman"/>
                        </a:rPr>
                        <a:t>x</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7</a:t>
                      </a:r>
                      <a:r>
                        <a:rPr b="0" i="1" lang="en-GB" sz="1600">
                          <a:solidFill>
                            <a:srgbClr val="00BC89"/>
                          </a:solidFill>
                          <a:latin typeface="Times New Roman"/>
                          <a:ea typeface="Times New Roman"/>
                          <a:cs typeface="Times New Roman"/>
                          <a:sym typeface="Times New Roman"/>
                        </a:rPr>
                        <a:t>x </a:t>
                      </a:r>
                      <a:r>
                        <a:rPr b="0" lang="en-GB" sz="1600">
                          <a:solidFill>
                            <a:srgbClr val="00BC89"/>
                          </a:solidFill>
                          <a:latin typeface="Nunito Sans"/>
                          <a:ea typeface="Nunito Sans"/>
                          <a:cs typeface="Nunito Sans"/>
                          <a:sym typeface="Nunito Sans"/>
                        </a:rPr>
                        <a:t>-24</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9% of 80.</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7.2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524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for the linear relationship,</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8</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ratio, in its simplest form, of red to blue to green:  </a:t>
                      </a:r>
                      <a:r>
                        <a:rPr lang="en-GB" sz="1600">
                          <a:solidFill>
                            <a:srgbClr val="00BC89"/>
                          </a:solidFill>
                          <a:latin typeface="Nunito Sans"/>
                          <a:ea typeface="Nunito Sans"/>
                          <a:cs typeface="Nunito Sans"/>
                          <a:sym typeface="Nunito Sans"/>
                        </a:rPr>
                        <a:t>2 : 1 : 1</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1" name="Google Shape;151;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52" name="Google Shape;152;p25"/>
          <p:cNvPicPr preferRelativeResize="0"/>
          <p:nvPr/>
        </p:nvPicPr>
        <p:blipFill>
          <a:blip r:embed="rId3">
            <a:alphaModFix/>
          </a:blip>
          <a:stretch>
            <a:fillRect/>
          </a:stretch>
        </p:blipFill>
        <p:spPr>
          <a:xfrm>
            <a:off x="5421500" y="2817613"/>
            <a:ext cx="2876550" cy="1704975"/>
          </a:xfrm>
          <a:prstGeom prst="rect">
            <a:avLst/>
          </a:prstGeom>
          <a:noFill/>
          <a:ln>
            <a:noFill/>
          </a:ln>
        </p:spPr>
      </p:pic>
      <p:pic>
        <p:nvPicPr>
          <p:cNvPr id="153" name="Google Shape;153;p25"/>
          <p:cNvPicPr preferRelativeResize="0"/>
          <p:nvPr/>
        </p:nvPicPr>
        <p:blipFill>
          <a:blip r:embed="rId4">
            <a:alphaModFix/>
          </a:blip>
          <a:stretch>
            <a:fillRect/>
          </a:stretch>
        </p:blipFill>
        <p:spPr>
          <a:xfrm>
            <a:off x="796538" y="3288513"/>
            <a:ext cx="2600325" cy="10287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graphicFrame>
        <p:nvGraphicFramePr>
          <p:cNvPr id="158" name="Google Shape;158;p26"/>
          <p:cNvGraphicFramePr/>
          <p:nvPr/>
        </p:nvGraphicFramePr>
        <p:xfrm>
          <a:off x="108044" y="862525"/>
          <a:ext cx="3000000" cy="3000000"/>
        </p:xfrm>
        <a:graphic>
          <a:graphicData uri="http://schemas.openxmlformats.org/drawingml/2006/table">
            <a:tbl>
              <a:tblPr bandRow="1" firstRow="1">
                <a:noFill/>
                <a:tableStyleId>{D64BB06A-5202-426C-A446-8B1687EF74F9}</a:tableStyleId>
              </a:tblPr>
              <a:tblGrid>
                <a:gridCol w="1546950"/>
                <a:gridCol w="1301375"/>
                <a:gridCol w="1615625"/>
                <a:gridCol w="1350275"/>
                <a:gridCol w="3067850"/>
              </a:tblGrid>
              <a:tr h="10546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List the factors of 32 in ascending order.</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(4 - 3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85% of 116.</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31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for the linear relationship,</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2</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5</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ratio, in its simplest form, of red to blue to green: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9" name="Google Shape;159;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60" name="Google Shape;160;p26"/>
          <p:cNvPicPr preferRelativeResize="0"/>
          <p:nvPr/>
        </p:nvPicPr>
        <p:blipFill>
          <a:blip r:embed="rId3">
            <a:alphaModFix/>
          </a:blip>
          <a:stretch>
            <a:fillRect/>
          </a:stretch>
        </p:blipFill>
        <p:spPr>
          <a:xfrm>
            <a:off x="796538" y="3113500"/>
            <a:ext cx="2600325" cy="1038225"/>
          </a:xfrm>
          <a:prstGeom prst="rect">
            <a:avLst/>
          </a:prstGeom>
          <a:noFill/>
          <a:ln>
            <a:noFill/>
          </a:ln>
        </p:spPr>
      </p:pic>
      <p:pic>
        <p:nvPicPr>
          <p:cNvPr id="161" name="Google Shape;161;p26"/>
          <p:cNvPicPr preferRelativeResize="0"/>
          <p:nvPr/>
        </p:nvPicPr>
        <p:blipFill>
          <a:blip r:embed="rId4">
            <a:alphaModFix/>
          </a:blip>
          <a:stretch>
            <a:fillRect/>
          </a:stretch>
        </p:blipFill>
        <p:spPr>
          <a:xfrm>
            <a:off x="5235775" y="2726525"/>
            <a:ext cx="2990850" cy="14478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graphicFrame>
        <p:nvGraphicFramePr>
          <p:cNvPr id="166" name="Google Shape;166;p27"/>
          <p:cNvGraphicFramePr/>
          <p:nvPr/>
        </p:nvGraphicFramePr>
        <p:xfrm>
          <a:off x="108044" y="862525"/>
          <a:ext cx="3000000" cy="3000000"/>
        </p:xfrm>
        <a:graphic>
          <a:graphicData uri="http://schemas.openxmlformats.org/drawingml/2006/table">
            <a:tbl>
              <a:tblPr bandRow="1" firstRow="1">
                <a:noFill/>
                <a:tableStyleId>{D64BB06A-5202-426C-A446-8B1687EF74F9}</a:tableStyleId>
              </a:tblPr>
              <a:tblGrid>
                <a:gridCol w="1546950"/>
                <a:gridCol w="1301375"/>
                <a:gridCol w="1615625"/>
                <a:gridCol w="1350275"/>
                <a:gridCol w="3067850"/>
              </a:tblGrid>
              <a:tr h="10546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List the factors of 32 in ascending order.</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1, 2, 4, 8, 16, 32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(4 - 3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8</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- 6</a:t>
                      </a:r>
                      <a:r>
                        <a:rPr b="0" i="1" lang="en-GB" sz="1600">
                          <a:solidFill>
                            <a:srgbClr val="00BC89"/>
                          </a:solidFill>
                          <a:latin typeface="Times New Roman"/>
                          <a:ea typeface="Times New Roman"/>
                          <a:cs typeface="Times New Roman"/>
                          <a:sym typeface="Times New Roman"/>
                        </a:rPr>
                        <a:t>x</a:t>
                      </a:r>
                      <a:r>
                        <a:rPr b="0" baseline="30000" lang="en-GB" sz="1600">
                          <a:solidFill>
                            <a:srgbClr val="00BC89"/>
                          </a:solidFill>
                          <a:latin typeface="Nunito Sans"/>
                          <a:ea typeface="Nunito Sans"/>
                          <a:cs typeface="Nunito Sans"/>
                          <a:sym typeface="Nunito Sans"/>
                        </a:rPr>
                        <a:t>2</a:t>
                      </a:r>
                      <a:endParaRPr b="0" baseline="3000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85% of 116.</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98.6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31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for the linear relationship,</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2</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5</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ratio, in its simplest form, of red to blue to green:     </a:t>
                      </a:r>
                      <a:r>
                        <a:rPr lang="en-GB" sz="1600">
                          <a:solidFill>
                            <a:srgbClr val="00BC89"/>
                          </a:solidFill>
                          <a:latin typeface="Nunito Sans"/>
                          <a:ea typeface="Nunito Sans"/>
                          <a:cs typeface="Nunito Sans"/>
                          <a:sym typeface="Nunito Sans"/>
                        </a:rPr>
                        <a:t>2 : 1 : 1</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7" name="Google Shape;167;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68" name="Google Shape;168;p27"/>
          <p:cNvPicPr preferRelativeResize="0"/>
          <p:nvPr/>
        </p:nvPicPr>
        <p:blipFill>
          <a:blip r:embed="rId3">
            <a:alphaModFix/>
          </a:blip>
          <a:stretch>
            <a:fillRect/>
          </a:stretch>
        </p:blipFill>
        <p:spPr>
          <a:xfrm>
            <a:off x="796538" y="3118263"/>
            <a:ext cx="2600325" cy="1028700"/>
          </a:xfrm>
          <a:prstGeom prst="rect">
            <a:avLst/>
          </a:prstGeom>
          <a:noFill/>
          <a:ln>
            <a:noFill/>
          </a:ln>
        </p:spPr>
      </p:pic>
      <p:pic>
        <p:nvPicPr>
          <p:cNvPr id="169" name="Google Shape;169;p27"/>
          <p:cNvPicPr preferRelativeResize="0"/>
          <p:nvPr/>
        </p:nvPicPr>
        <p:blipFill>
          <a:blip r:embed="rId4">
            <a:alphaModFix/>
          </a:blip>
          <a:stretch>
            <a:fillRect/>
          </a:stretch>
        </p:blipFill>
        <p:spPr>
          <a:xfrm>
            <a:off x="5235775" y="2726525"/>
            <a:ext cx="2990850" cy="14478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{70ED3F36-117A-43CC-917F-068E6DE0258C}</a:tableStyleId>
              </a:tblPr>
              <a:tblGrid>
                <a:gridCol w="88534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All topics this week have been seen before. They are all based around fundamental skills, and the questions contain ideas that will be useful in the coming weeks for fluency and success.</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Listing factors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Expanding brackets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Finding a </a:t>
                      </a:r>
                      <a:r>
                        <a:rPr b="1" lang="en-GB" sz="1500">
                          <a:solidFill>
                            <a:schemeClr val="dk1"/>
                          </a:solidFill>
                          <a:latin typeface="Nunito Sans"/>
                          <a:ea typeface="Nunito Sans"/>
                          <a:cs typeface="Nunito Sans"/>
                          <a:sym typeface="Nunito Sans"/>
                        </a:rPr>
                        <a:t>percentage</a:t>
                      </a:r>
                      <a:r>
                        <a:rPr b="1" lang="en-GB" sz="1500">
                          <a:solidFill>
                            <a:schemeClr val="dk1"/>
                          </a:solidFill>
                          <a:latin typeface="Nunito Sans"/>
                          <a:ea typeface="Nunito Sans"/>
                          <a:cs typeface="Nunito Sans"/>
                          <a:sym typeface="Nunito Sans"/>
                        </a:rPr>
                        <a:t> of an amount</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Tables of values (linear relationships)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Writing ratios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{70ED3F36-117A-43CC-917F-068E6DE0258C}</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latin typeface="Nunito Sans"/>
                          <a:ea typeface="Nunito Sans"/>
                          <a:cs typeface="Nunito Sans"/>
                          <a:sym typeface="Nunito Sans"/>
                        </a:rPr>
                        <a:t>Listing factors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Is it possible to tell how many factors a number has without working them all out?</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chemeClr val="dk1"/>
                          </a:solidFill>
                          <a:latin typeface="Nunito Sans"/>
                          <a:ea typeface="Nunito Sans"/>
                          <a:cs typeface="Nunito Sans"/>
                          <a:sym typeface="Nunito Sans"/>
                        </a:rPr>
                        <a:t>Expanding brackets</a:t>
                      </a:r>
                      <a:endParaRPr b="1" sz="1300">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is the distributive law?</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do you think expanding brackets is known as the distributive law?</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chemeClr val="dk1"/>
                          </a:solidFill>
                          <a:latin typeface="Nunito Sans"/>
                          <a:ea typeface="Nunito Sans"/>
                          <a:cs typeface="Nunito Sans"/>
                          <a:sym typeface="Nunito Sans"/>
                        </a:rPr>
                        <a:t>Finding a percentage of an amount</a:t>
                      </a:r>
                      <a:endParaRPr b="1" sz="1300">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Are fractions and percentages the same thing?</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chemeClr val="dk1"/>
                          </a:solidFill>
                          <a:latin typeface="Nunito Sans"/>
                          <a:ea typeface="Nunito Sans"/>
                          <a:cs typeface="Nunito Sans"/>
                          <a:sym typeface="Nunito Sans"/>
                        </a:rPr>
                        <a:t>Tables of values (linear relationships)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*reflect on previous learning*</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latin typeface="Nunito Sans"/>
                          <a:ea typeface="Nunito Sans"/>
                          <a:cs typeface="Nunito Sans"/>
                          <a:sym typeface="Nunito Sans"/>
                        </a:rPr>
                        <a:t>Writing ratios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would you describe a ratio without using mathematical language?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{D64BB06A-5202-426C-A446-8B1687EF74F9}</a:tableStyleId>
              </a:tblPr>
              <a:tblGrid>
                <a:gridCol w="1546950"/>
                <a:gridCol w="1301375"/>
                <a:gridCol w="1615625"/>
                <a:gridCol w="1350275"/>
                <a:gridCol w="3067850"/>
              </a:tblGrid>
              <a:tr h="1014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List the factors of 15 in ascending order.</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Expand:</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3(</a:t>
                      </a:r>
                      <a:r>
                        <a:rPr b="0" i="1" lang="en-GB" sz="1600">
                          <a:solidFill>
                            <a:srgbClr val="000000"/>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+ 9)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Find 30% of 90.</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8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Com</a:t>
                      </a:r>
                      <a:r>
                        <a:rPr lang="en-GB" sz="1600">
                          <a:latin typeface="Nunito Sans"/>
                          <a:ea typeface="Nunito Sans"/>
                          <a:cs typeface="Nunito Sans"/>
                          <a:sym typeface="Nunito Sans"/>
                        </a:rPr>
                        <a:t>plete the table of values for the linear relationship,</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r>
                        <a:rPr i="1" lang="en-GB" sz="1600">
                          <a:latin typeface="Times New Roman"/>
                          <a:ea typeface="Times New Roman"/>
                          <a:cs typeface="Times New Roman"/>
                          <a:sym typeface="Times New Roman"/>
                        </a:rPr>
                        <a:t>y</a:t>
                      </a:r>
                      <a:r>
                        <a:rPr lang="en-GB" sz="1600">
                          <a:latin typeface="Nunito Sans"/>
                          <a:ea typeface="Nunito Sans"/>
                          <a:cs typeface="Nunito Sans"/>
                          <a:sym typeface="Nunito Sans"/>
                        </a:rPr>
                        <a:t> = 4</a:t>
                      </a:r>
                      <a:r>
                        <a:rPr i="1" lang="en-GB" sz="1600">
                          <a:latin typeface="Times New Roman"/>
                          <a:ea typeface="Times New Roman"/>
                          <a:cs typeface="Times New Roman"/>
                          <a:sym typeface="Times New Roman"/>
                        </a:rPr>
                        <a:t>x</a:t>
                      </a:r>
                      <a:r>
                        <a:rPr lang="en-GB" sz="1600">
                          <a:latin typeface="Nunito Sans"/>
                          <a:ea typeface="Nunito Sans"/>
                          <a:cs typeface="Nunito Sans"/>
                          <a:sym typeface="Nunito Sans"/>
                        </a:rPr>
                        <a:t> - 3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Write the ratio, in its simplest form, of red to blue</a:t>
                      </a:r>
                      <a:r>
                        <a:rPr lang="en-GB" sz="1600">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671513" y="3118838"/>
            <a:ext cx="2600325" cy="1038225"/>
          </a:xfrm>
          <a:prstGeom prst="rect">
            <a:avLst/>
          </a:prstGeom>
          <a:noFill/>
          <a:ln>
            <a:noFill/>
          </a:ln>
        </p:spPr>
      </p:pic>
      <p:pic>
        <p:nvPicPr>
          <p:cNvPr id="89" name="Google Shape;89;p18"/>
          <p:cNvPicPr preferRelativeResize="0"/>
          <p:nvPr/>
        </p:nvPicPr>
        <p:blipFill>
          <a:blip r:embed="rId4">
            <a:alphaModFix/>
          </a:blip>
          <a:stretch>
            <a:fillRect/>
          </a:stretch>
        </p:blipFill>
        <p:spPr>
          <a:xfrm>
            <a:off x="5134588" y="2742625"/>
            <a:ext cx="3171825" cy="16383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graphicFrame>
        <p:nvGraphicFramePr>
          <p:cNvPr id="94" name="Google Shape;94;p19"/>
          <p:cNvGraphicFramePr/>
          <p:nvPr/>
        </p:nvGraphicFramePr>
        <p:xfrm>
          <a:off x="108044" y="862525"/>
          <a:ext cx="3000000" cy="3000000"/>
        </p:xfrm>
        <a:graphic>
          <a:graphicData uri="http://schemas.openxmlformats.org/drawingml/2006/table">
            <a:tbl>
              <a:tblPr bandRow="1" firstRow="1">
                <a:noFill/>
                <a:tableStyleId>{D64BB06A-5202-426C-A446-8B1687EF74F9}</a:tableStyleId>
              </a:tblPr>
              <a:tblGrid>
                <a:gridCol w="1546950"/>
                <a:gridCol w="1301375"/>
                <a:gridCol w="1615625"/>
                <a:gridCol w="1350275"/>
                <a:gridCol w="3067850"/>
              </a:tblGrid>
              <a:tr h="1014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List the factors of 15 in ascending order.</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1, 3, 5, 15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Expand:</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3(</a:t>
                      </a:r>
                      <a:r>
                        <a:rPr b="0" i="1" lang="en-GB" sz="1600">
                          <a:solidFill>
                            <a:schemeClr val="dk1"/>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+ 9) = </a:t>
                      </a:r>
                      <a:r>
                        <a:rPr b="0" lang="en-GB" sz="1600">
                          <a:solidFill>
                            <a:srgbClr val="00BC89"/>
                          </a:solidFill>
                          <a:latin typeface="Nunito Sans"/>
                          <a:ea typeface="Nunito Sans"/>
                          <a:cs typeface="Nunito Sans"/>
                          <a:sym typeface="Nunito Sans"/>
                        </a:rPr>
                        <a:t>3</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+ 27</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Find 30% of 90.</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27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8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Com</a:t>
                      </a:r>
                      <a:r>
                        <a:rPr lang="en-GB" sz="1600">
                          <a:latin typeface="Nunito Sans"/>
                          <a:ea typeface="Nunito Sans"/>
                          <a:cs typeface="Nunito Sans"/>
                          <a:sym typeface="Nunito Sans"/>
                        </a:rPr>
                        <a:t>plete the table of values for the linear relationship,</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r>
                        <a:rPr i="1" lang="en-GB" sz="1600">
                          <a:latin typeface="Times New Roman"/>
                          <a:ea typeface="Times New Roman"/>
                          <a:cs typeface="Times New Roman"/>
                          <a:sym typeface="Times New Roman"/>
                        </a:rPr>
                        <a:t>y</a:t>
                      </a:r>
                      <a:r>
                        <a:rPr lang="en-GB" sz="1600">
                          <a:latin typeface="Nunito Sans"/>
                          <a:ea typeface="Nunito Sans"/>
                          <a:cs typeface="Nunito Sans"/>
                          <a:sym typeface="Nunito Sans"/>
                        </a:rPr>
                        <a:t> = 4</a:t>
                      </a:r>
                      <a:r>
                        <a:rPr i="1" lang="en-GB" sz="1600">
                          <a:solidFill>
                            <a:schemeClr val="dk1"/>
                          </a:solidFill>
                          <a:latin typeface="Times New Roman"/>
                          <a:ea typeface="Times New Roman"/>
                          <a:cs typeface="Times New Roman"/>
                          <a:sym typeface="Times New Roman"/>
                        </a:rPr>
                        <a:t>x</a:t>
                      </a:r>
                      <a:r>
                        <a:rPr lang="en-GB" sz="1600">
                          <a:latin typeface="Nunito Sans"/>
                          <a:ea typeface="Nunito Sans"/>
                          <a:cs typeface="Nunito Sans"/>
                          <a:sym typeface="Nunito Sans"/>
                        </a:rPr>
                        <a:t> - 3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Write the ratio, in its simplest form, of red to blue</a:t>
                      </a:r>
                      <a:r>
                        <a:rPr lang="en-GB" sz="1600">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3 : 1</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5" name="Google Shape;95;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96" name="Google Shape;96;p19"/>
          <p:cNvPicPr preferRelativeResize="0"/>
          <p:nvPr/>
        </p:nvPicPr>
        <p:blipFill>
          <a:blip r:embed="rId3">
            <a:alphaModFix/>
          </a:blip>
          <a:stretch>
            <a:fillRect/>
          </a:stretch>
        </p:blipFill>
        <p:spPr>
          <a:xfrm>
            <a:off x="5134588" y="2742625"/>
            <a:ext cx="3171825" cy="1638300"/>
          </a:xfrm>
          <a:prstGeom prst="rect">
            <a:avLst/>
          </a:prstGeom>
          <a:noFill/>
          <a:ln>
            <a:noFill/>
          </a:ln>
        </p:spPr>
      </p:pic>
      <p:pic>
        <p:nvPicPr>
          <p:cNvPr id="97" name="Google Shape;97;p19"/>
          <p:cNvPicPr preferRelativeResize="0"/>
          <p:nvPr/>
        </p:nvPicPr>
        <p:blipFill>
          <a:blip r:embed="rId4">
            <a:alphaModFix/>
          </a:blip>
          <a:stretch>
            <a:fillRect/>
          </a:stretch>
        </p:blipFill>
        <p:spPr>
          <a:xfrm>
            <a:off x="671513" y="3118838"/>
            <a:ext cx="2600325" cy="10382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graphicFrame>
        <p:nvGraphicFramePr>
          <p:cNvPr id="102" name="Google Shape;102;p20"/>
          <p:cNvGraphicFramePr/>
          <p:nvPr/>
        </p:nvGraphicFramePr>
        <p:xfrm>
          <a:off x="108044" y="862525"/>
          <a:ext cx="3000000" cy="3000000"/>
        </p:xfrm>
        <a:graphic>
          <a:graphicData uri="http://schemas.openxmlformats.org/drawingml/2006/table">
            <a:tbl>
              <a:tblPr bandRow="1" firstRow="1">
                <a:noFill/>
                <a:tableStyleId>{D64BB06A-5202-426C-A446-8B1687EF74F9}</a:tableStyleId>
              </a:tblPr>
              <a:tblGrid>
                <a:gridCol w="1546950"/>
                <a:gridCol w="1301375"/>
                <a:gridCol w="1615625"/>
                <a:gridCol w="1350275"/>
                <a:gridCol w="3067850"/>
              </a:tblGrid>
              <a:tr h="13079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List the factors of 28 in ascending order.</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4(2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 + 2(3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- 5)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15% of 45.</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149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for the linear relationship,</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7 - 2</a:t>
                      </a:r>
                      <a:r>
                        <a:rPr i="1" lang="en-GB" sz="1600">
                          <a:solidFill>
                            <a:schemeClr val="dk1"/>
                          </a:solidFill>
                          <a:latin typeface="Times New Roman"/>
                          <a:ea typeface="Times New Roman"/>
                          <a:cs typeface="Times New Roman"/>
                          <a:sym typeface="Times New Roman"/>
                        </a:rPr>
                        <a:t>x</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ratio, in its simplest form, of blue to red:</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3" name="Google Shape;103;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04" name="Google Shape;104;p20"/>
          <p:cNvPicPr preferRelativeResize="0"/>
          <p:nvPr/>
        </p:nvPicPr>
        <p:blipFill>
          <a:blip r:embed="rId3">
            <a:alphaModFix/>
          </a:blip>
          <a:stretch>
            <a:fillRect/>
          </a:stretch>
        </p:blipFill>
        <p:spPr>
          <a:xfrm>
            <a:off x="737588" y="3430213"/>
            <a:ext cx="2600325" cy="1028700"/>
          </a:xfrm>
          <a:prstGeom prst="rect">
            <a:avLst/>
          </a:prstGeom>
          <a:noFill/>
          <a:ln>
            <a:noFill/>
          </a:ln>
        </p:spPr>
      </p:pic>
      <p:pic>
        <p:nvPicPr>
          <p:cNvPr id="105" name="Google Shape;105;p20"/>
          <p:cNvPicPr preferRelativeResize="0"/>
          <p:nvPr/>
        </p:nvPicPr>
        <p:blipFill>
          <a:blip r:embed="rId4">
            <a:alphaModFix/>
          </a:blip>
          <a:stretch>
            <a:fillRect/>
          </a:stretch>
        </p:blipFill>
        <p:spPr>
          <a:xfrm>
            <a:off x="5139913" y="2807513"/>
            <a:ext cx="3171825" cy="16287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graphicFrame>
        <p:nvGraphicFramePr>
          <p:cNvPr id="110" name="Google Shape;110;p21"/>
          <p:cNvGraphicFramePr/>
          <p:nvPr/>
        </p:nvGraphicFramePr>
        <p:xfrm>
          <a:off x="108044" y="862525"/>
          <a:ext cx="3000000" cy="3000000"/>
        </p:xfrm>
        <a:graphic>
          <a:graphicData uri="http://schemas.openxmlformats.org/drawingml/2006/table">
            <a:tbl>
              <a:tblPr bandRow="1" firstRow="1">
                <a:noFill/>
                <a:tableStyleId>{D64BB06A-5202-426C-A446-8B1687EF74F9}</a:tableStyleId>
              </a:tblPr>
              <a:tblGrid>
                <a:gridCol w="1546950"/>
                <a:gridCol w="1301375"/>
                <a:gridCol w="1615625"/>
                <a:gridCol w="1350275"/>
                <a:gridCol w="3067850"/>
              </a:tblGrid>
              <a:tr h="11026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List the factors of 28 in ascending order.</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1, 2, 4, 7, 14, 28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4(2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 + 2(3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- 5)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8</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+ 12 + 6</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- 10</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14</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+ 2</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15% of 45.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6.75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674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for the linear relationship,</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 </a:t>
                      </a:r>
                      <a:r>
                        <a:rPr lang="en-GB" sz="1600">
                          <a:solidFill>
                            <a:schemeClr val="dk1"/>
                          </a:solidFill>
                          <a:latin typeface="Nunito Sans"/>
                          <a:ea typeface="Nunito Sans"/>
                          <a:cs typeface="Nunito Sans"/>
                          <a:sym typeface="Nunito Sans"/>
                        </a:rPr>
                        <a:t>= 7 - 2</a:t>
                      </a:r>
                      <a:r>
                        <a:rPr i="1" lang="en-GB" sz="1600">
                          <a:solidFill>
                            <a:schemeClr val="dk1"/>
                          </a:solidFill>
                          <a:latin typeface="Times New Roman"/>
                          <a:ea typeface="Times New Roman"/>
                          <a:cs typeface="Times New Roman"/>
                          <a:sym typeface="Times New Roman"/>
                        </a:rPr>
                        <a:t>x</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ratio, in its simplest form, of blue to red: </a:t>
                      </a:r>
                      <a:r>
                        <a:rPr lang="en-GB" sz="1600">
                          <a:solidFill>
                            <a:srgbClr val="00BC89"/>
                          </a:solidFill>
                          <a:latin typeface="Nunito Sans"/>
                          <a:ea typeface="Nunito Sans"/>
                          <a:cs typeface="Nunito Sans"/>
                          <a:sym typeface="Nunito Sans"/>
                        </a:rPr>
                        <a:t>1 : 1</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1" name="Google Shape;111;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12" name="Google Shape;112;p21"/>
          <p:cNvPicPr preferRelativeResize="0"/>
          <p:nvPr/>
        </p:nvPicPr>
        <p:blipFill>
          <a:blip r:embed="rId3">
            <a:alphaModFix/>
          </a:blip>
          <a:stretch>
            <a:fillRect/>
          </a:stretch>
        </p:blipFill>
        <p:spPr>
          <a:xfrm>
            <a:off x="5139913" y="2807513"/>
            <a:ext cx="3171825" cy="1628775"/>
          </a:xfrm>
          <a:prstGeom prst="rect">
            <a:avLst/>
          </a:prstGeom>
          <a:noFill/>
          <a:ln>
            <a:noFill/>
          </a:ln>
        </p:spPr>
      </p:pic>
      <p:pic>
        <p:nvPicPr>
          <p:cNvPr id="113" name="Google Shape;113;p21"/>
          <p:cNvPicPr preferRelativeResize="0"/>
          <p:nvPr/>
        </p:nvPicPr>
        <p:blipFill>
          <a:blip r:embed="rId4">
            <a:alphaModFix/>
          </a:blip>
          <a:stretch>
            <a:fillRect/>
          </a:stretch>
        </p:blipFill>
        <p:spPr>
          <a:xfrm>
            <a:off x="737588" y="3425438"/>
            <a:ext cx="2600325" cy="10382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graphicFrame>
        <p:nvGraphicFramePr>
          <p:cNvPr id="118" name="Google Shape;118;p22"/>
          <p:cNvGraphicFramePr/>
          <p:nvPr/>
        </p:nvGraphicFramePr>
        <p:xfrm>
          <a:off x="108044" y="862525"/>
          <a:ext cx="3000000" cy="3000000"/>
        </p:xfrm>
        <a:graphic>
          <a:graphicData uri="http://schemas.openxmlformats.org/drawingml/2006/table">
            <a:tbl>
              <a:tblPr bandRow="1" firstRow="1">
                <a:noFill/>
                <a:tableStyleId>{D64BB06A-5202-426C-A446-8B1687EF74F9}</a:tableStyleId>
              </a:tblPr>
              <a:tblGrid>
                <a:gridCol w="1546950"/>
                <a:gridCol w="1301375"/>
                <a:gridCol w="1615625"/>
                <a:gridCol w="1350275"/>
                <a:gridCol w="3067850"/>
              </a:tblGrid>
              <a:tr h="1004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List the factors of 36 in ascending order.</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12% of 74.</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04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for the linear relationship,</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a:t>
                      </a:r>
                      <a:r>
                        <a:rPr baseline="30000" lang="en-GB" sz="1600">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+ 5</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ratio, in its simplest form, of red to blue: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9" name="Google Shape;119;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20" name="Google Shape;120;p22"/>
          <p:cNvPicPr preferRelativeResize="0"/>
          <p:nvPr/>
        </p:nvPicPr>
        <p:blipFill>
          <a:blip r:embed="rId3">
            <a:alphaModFix/>
          </a:blip>
          <a:stretch>
            <a:fillRect/>
          </a:stretch>
        </p:blipFill>
        <p:spPr>
          <a:xfrm>
            <a:off x="5021463" y="2571750"/>
            <a:ext cx="3248025" cy="1619250"/>
          </a:xfrm>
          <a:prstGeom prst="rect">
            <a:avLst/>
          </a:prstGeom>
          <a:noFill/>
          <a:ln>
            <a:noFill/>
          </a:ln>
        </p:spPr>
      </p:pic>
      <p:pic>
        <p:nvPicPr>
          <p:cNvPr id="121" name="Google Shape;121;p22"/>
          <p:cNvPicPr preferRelativeResize="0"/>
          <p:nvPr/>
        </p:nvPicPr>
        <p:blipFill>
          <a:blip r:embed="rId4">
            <a:alphaModFix/>
          </a:blip>
          <a:stretch>
            <a:fillRect/>
          </a:stretch>
        </p:blipFill>
        <p:spPr>
          <a:xfrm>
            <a:off x="834038" y="3162300"/>
            <a:ext cx="2600325" cy="1028700"/>
          </a:xfrm>
          <a:prstGeom prst="rect">
            <a:avLst/>
          </a:prstGeom>
          <a:noFill/>
          <a:ln>
            <a:noFill/>
          </a:ln>
        </p:spPr>
      </p:pic>
      <p:grpSp>
        <p:nvGrpSpPr>
          <p:cNvPr id="122" name="Google Shape;122;p22"/>
          <p:cNvGrpSpPr/>
          <p:nvPr/>
        </p:nvGrpSpPr>
        <p:grpSpPr>
          <a:xfrm>
            <a:off x="918889" y="2633425"/>
            <a:ext cx="159954" cy="481300"/>
            <a:chOff x="4963775" y="5368550"/>
            <a:chExt cx="294900" cy="481300"/>
          </a:xfrm>
        </p:grpSpPr>
        <p:cxnSp>
          <p:nvCxnSpPr>
            <p:cNvPr id="123" name="Google Shape;123;p22"/>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24" name="Google Shape;124;p22"/>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sp>
          <p:nvSpPr>
            <p:cNvPr id="125" name="Google Shape;125;p22"/>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0000"/>
                  </a:solidFill>
                  <a:latin typeface="Times New Roman"/>
                  <a:ea typeface="Times New Roman"/>
                  <a:cs typeface="Times New Roman"/>
                  <a:sym typeface="Times New Roman"/>
                </a:rPr>
                <a:t>x</a:t>
              </a:r>
              <a:endParaRPr i="1">
                <a:solidFill>
                  <a:srgbClr val="000000"/>
                </a:solidFill>
                <a:latin typeface="Times New Roman"/>
                <a:ea typeface="Times New Roman"/>
                <a:cs typeface="Times New Roman"/>
                <a:sym typeface="Times New Roman"/>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graphicFrame>
        <p:nvGraphicFramePr>
          <p:cNvPr id="130" name="Google Shape;130;p23"/>
          <p:cNvGraphicFramePr/>
          <p:nvPr/>
        </p:nvGraphicFramePr>
        <p:xfrm>
          <a:off x="108044" y="862525"/>
          <a:ext cx="3000000" cy="3000000"/>
        </p:xfrm>
        <a:graphic>
          <a:graphicData uri="http://schemas.openxmlformats.org/drawingml/2006/table">
            <a:tbl>
              <a:tblPr bandRow="1" firstRow="1">
                <a:noFill/>
                <a:tableStyleId>{D64BB06A-5202-426C-A446-8B1687EF74F9}</a:tableStyleId>
              </a:tblPr>
              <a:tblGrid>
                <a:gridCol w="1546950"/>
                <a:gridCol w="1301375"/>
                <a:gridCol w="1615625"/>
                <a:gridCol w="1350275"/>
                <a:gridCol w="3067850"/>
              </a:tblGrid>
              <a:tr h="1004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List the factors of 36 in ascending order.</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1, 2, 3, 4, 6, 9, 12, 18, 36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2</a:t>
                      </a:r>
                      <a:r>
                        <a:rPr b="0" i="1" lang="en-GB" sz="1600">
                          <a:solidFill>
                            <a:srgbClr val="00BC89"/>
                          </a:solidFill>
                          <a:latin typeface="Times New Roman"/>
                          <a:ea typeface="Times New Roman"/>
                          <a:cs typeface="Times New Roman"/>
                          <a:sym typeface="Times New Roman"/>
                        </a:rPr>
                        <a:t>x</a:t>
                      </a:r>
                      <a:r>
                        <a:rPr b="0" baseline="30000" lang="en-GB" sz="1600">
                          <a:solidFill>
                            <a:srgbClr val="00BC89"/>
                          </a:solidFill>
                          <a:latin typeface="Nunito Sans"/>
                          <a:ea typeface="Nunito Sans"/>
                          <a:cs typeface="Nunito Sans"/>
                          <a:sym typeface="Nunito Sans"/>
                        </a:rPr>
                        <a:t>2</a:t>
                      </a:r>
                      <a:r>
                        <a:rPr b="0" lang="en-GB" sz="1600">
                          <a:solidFill>
                            <a:srgbClr val="00BC89"/>
                          </a:solidFill>
                          <a:latin typeface="Nunito Sans"/>
                          <a:ea typeface="Nunito Sans"/>
                          <a:cs typeface="Nunito Sans"/>
                          <a:sym typeface="Nunito Sans"/>
                        </a:rPr>
                        <a:t> + </a:t>
                      </a:r>
                      <a:r>
                        <a:rPr b="0" i="1" lang="en-GB" sz="1600">
                          <a:solidFill>
                            <a:srgbClr val="00BC89"/>
                          </a:solidFill>
                          <a:latin typeface="Times New Roman"/>
                          <a:ea typeface="Times New Roman"/>
                          <a:cs typeface="Times New Roman"/>
                          <a:sym typeface="Times New Roman"/>
                        </a:rPr>
                        <a:t>xy</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Find 12% of 74.</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8.88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04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table of values for the linear relationship,</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a:t>
                      </a:r>
                      <a:r>
                        <a:rPr baseline="30000" lang="en-GB" sz="1600">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+ 5</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the ratio, in its simplest form, of red to blue:   </a:t>
                      </a:r>
                      <a:r>
                        <a:rPr lang="en-GB" sz="1600">
                          <a:solidFill>
                            <a:srgbClr val="00BC89"/>
                          </a:solidFill>
                          <a:latin typeface="Nunito Sans"/>
                          <a:ea typeface="Nunito Sans"/>
                          <a:cs typeface="Nunito Sans"/>
                          <a:sym typeface="Nunito Sans"/>
                        </a:rPr>
                        <a:t>2 : 1</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1" name="Google Shape;131;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32" name="Google Shape;132;p23"/>
          <p:cNvPicPr preferRelativeResize="0"/>
          <p:nvPr/>
        </p:nvPicPr>
        <p:blipFill>
          <a:blip r:embed="rId3">
            <a:alphaModFix/>
          </a:blip>
          <a:stretch>
            <a:fillRect/>
          </a:stretch>
        </p:blipFill>
        <p:spPr>
          <a:xfrm>
            <a:off x="5021463" y="2571750"/>
            <a:ext cx="3248025" cy="1619250"/>
          </a:xfrm>
          <a:prstGeom prst="rect">
            <a:avLst/>
          </a:prstGeom>
          <a:noFill/>
          <a:ln>
            <a:noFill/>
          </a:ln>
        </p:spPr>
      </p:pic>
      <p:pic>
        <p:nvPicPr>
          <p:cNvPr id="133" name="Google Shape;133;p23"/>
          <p:cNvPicPr preferRelativeResize="0"/>
          <p:nvPr/>
        </p:nvPicPr>
        <p:blipFill>
          <a:blip r:embed="rId4">
            <a:alphaModFix/>
          </a:blip>
          <a:stretch>
            <a:fillRect/>
          </a:stretch>
        </p:blipFill>
        <p:spPr>
          <a:xfrm>
            <a:off x="834038" y="3157525"/>
            <a:ext cx="2600325" cy="1038225"/>
          </a:xfrm>
          <a:prstGeom prst="rect">
            <a:avLst/>
          </a:prstGeom>
          <a:noFill/>
          <a:ln>
            <a:noFill/>
          </a:ln>
        </p:spPr>
      </p:pic>
      <p:grpSp>
        <p:nvGrpSpPr>
          <p:cNvPr id="134" name="Google Shape;134;p23"/>
          <p:cNvGrpSpPr/>
          <p:nvPr/>
        </p:nvGrpSpPr>
        <p:grpSpPr>
          <a:xfrm>
            <a:off x="918889" y="2633425"/>
            <a:ext cx="159954" cy="481300"/>
            <a:chOff x="4963775" y="5368550"/>
            <a:chExt cx="294900" cy="481300"/>
          </a:xfrm>
        </p:grpSpPr>
        <p:cxnSp>
          <p:nvCxnSpPr>
            <p:cNvPr id="135" name="Google Shape;135;p23"/>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36" name="Google Shape;136;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sp>
          <p:nvSpPr>
            <p:cNvPr id="137" name="Google Shape;137;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0000"/>
                  </a:solidFill>
                  <a:latin typeface="Times New Roman"/>
                  <a:ea typeface="Times New Roman"/>
                  <a:cs typeface="Times New Roman"/>
                  <a:sym typeface="Times New Roman"/>
                </a:rPr>
                <a:t>x</a:t>
              </a:r>
              <a:endParaRPr i="1">
                <a:solidFill>
                  <a:srgbClr val="000000"/>
                </a:solidFill>
                <a:latin typeface="Times New Roman"/>
                <a:ea typeface="Times New Roman"/>
                <a:cs typeface="Times New Roman"/>
                <a:sym typeface="Times New Roman"/>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